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60" r:id="rId6"/>
    <p:sldId id="261" r:id="rId7"/>
    <p:sldId id="262" r:id="rId8"/>
    <p:sldId id="273" r:id="rId9"/>
    <p:sldId id="265" r:id="rId10"/>
    <p:sldId id="263" r:id="rId11"/>
    <p:sldId id="264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385D8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F4F0-220F-456D-B742-42AB4C843C8B}" type="datetimeFigureOut">
              <a:rPr lang="en-US" smtClean="0"/>
              <a:pPr/>
              <a:t>11/21/2012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3AA5-4AB8-49B8-99B8-322D738248B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F4F0-220F-456D-B742-42AB4C843C8B}" type="datetimeFigureOut">
              <a:rPr lang="en-US" smtClean="0"/>
              <a:pPr/>
              <a:t>11/21/2012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3AA5-4AB8-49B8-99B8-322D738248B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F4F0-220F-456D-B742-42AB4C843C8B}" type="datetimeFigureOut">
              <a:rPr lang="en-US" smtClean="0"/>
              <a:pPr/>
              <a:t>11/21/2012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3AA5-4AB8-49B8-99B8-322D738248B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F4F0-220F-456D-B742-42AB4C843C8B}" type="datetimeFigureOut">
              <a:rPr lang="en-US" smtClean="0"/>
              <a:pPr/>
              <a:t>11/21/2012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3AA5-4AB8-49B8-99B8-322D738248B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F4F0-220F-456D-B742-42AB4C843C8B}" type="datetimeFigureOut">
              <a:rPr lang="en-US" smtClean="0"/>
              <a:pPr/>
              <a:t>11/21/2012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3AA5-4AB8-49B8-99B8-322D738248B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F4F0-220F-456D-B742-42AB4C843C8B}" type="datetimeFigureOut">
              <a:rPr lang="en-US" smtClean="0"/>
              <a:pPr/>
              <a:t>11/21/2012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3AA5-4AB8-49B8-99B8-322D738248B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F4F0-220F-456D-B742-42AB4C843C8B}" type="datetimeFigureOut">
              <a:rPr lang="en-US" smtClean="0"/>
              <a:pPr/>
              <a:t>11/21/2012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3AA5-4AB8-49B8-99B8-322D738248B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F4F0-220F-456D-B742-42AB4C843C8B}" type="datetimeFigureOut">
              <a:rPr lang="en-US" smtClean="0"/>
              <a:pPr/>
              <a:t>11/21/2012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3AA5-4AB8-49B8-99B8-322D738248B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F4F0-220F-456D-B742-42AB4C843C8B}" type="datetimeFigureOut">
              <a:rPr lang="en-US" smtClean="0"/>
              <a:pPr/>
              <a:t>11/21/2012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3AA5-4AB8-49B8-99B8-322D738248B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F4F0-220F-456D-B742-42AB4C843C8B}" type="datetimeFigureOut">
              <a:rPr lang="en-US" smtClean="0"/>
              <a:pPr/>
              <a:t>11/21/2012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3AA5-4AB8-49B8-99B8-322D738248B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F4F0-220F-456D-B742-42AB4C843C8B}" type="datetimeFigureOut">
              <a:rPr lang="en-US" smtClean="0"/>
              <a:pPr/>
              <a:t>11/21/2012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3AA5-4AB8-49B8-99B8-322D738248B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72000" y="331766"/>
            <a:ext cx="9000000" cy="78581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BF4F0-220F-456D-B742-42AB4C843C8B}" type="datetimeFigureOut">
              <a:rPr lang="en-US" smtClean="0"/>
              <a:pPr/>
              <a:t>11/21/2012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83AA5-4AB8-49B8-99B8-322D738248B4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4000" y="6286520"/>
            <a:ext cx="9036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3.gif"/><Relationship Id="rId7" Type="http://schemas.openxmlformats.org/officeDocument/2006/relationships/hyperlink" Target="http://en.clipart-fr.com/clipart_pictures.php?id=20114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../media/image19.gif"/><Relationship Id="rId5" Type="http://schemas.openxmlformats.org/officeDocument/2006/relationships/hyperlink" Target="http://en.clipart-fr.com/clipart_pictures.php?id=20113" TargetMode="External"/><Relationship Id="rId10" Type="http://schemas.openxmlformats.org/officeDocument/2006/relationships/image" Target="../media/image18.gif"/><Relationship Id="rId4" Type="http://schemas.openxmlformats.org/officeDocument/2006/relationships/image" Target="../media/image14.gif"/><Relationship Id="rId9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tt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1500174"/>
            <a:ext cx="4109528" cy="5431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5998" y="1785927"/>
            <a:ext cx="6315092" cy="3357585"/>
          </a:xfrm>
        </p:spPr>
        <p:txBody>
          <a:bodyPr>
            <a:noAutofit/>
          </a:bodyPr>
          <a:lstStyle/>
          <a:p>
            <a:r>
              <a:rPr lang="en-CA" sz="9600" b="1" dirty="0" smtClean="0"/>
              <a:t>Death by PowerPoint</a:t>
            </a:r>
            <a:endParaRPr lang="en-CA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mix967.ca/wp-content/files_flutter/1324581718_16_1_1_6_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4857760"/>
            <a:ext cx="1857388" cy="2174288"/>
          </a:xfrm>
          <a:prstGeom prst="rect">
            <a:avLst/>
          </a:prstGeom>
          <a:noFill/>
        </p:spPr>
      </p:pic>
      <p:pic>
        <p:nvPicPr>
          <p:cNvPr id="2050" name="Picture 2" descr="http://www.freeimagesarchive.com/data/media/167/5_compu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4774" y="4500570"/>
            <a:ext cx="2529226" cy="235743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7589"/>
            <a:ext cx="8229600" cy="462598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Have you ever wondered what became of your old computer with the black and green monitor, or your first </a:t>
            </a:r>
            <a:r>
              <a:rPr lang="en-US" dirty="0" err="1" smtClean="0"/>
              <a:t>cellphone</a:t>
            </a:r>
            <a:r>
              <a:rPr lang="en-US" dirty="0" smtClean="0"/>
              <a:t> that was the size of a loaf of bread?  With people constantly upgrading their computers, TVs and </a:t>
            </a:r>
            <a:r>
              <a:rPr lang="en-US" dirty="0" err="1" smtClean="0"/>
              <a:t>cellphones</a:t>
            </a:r>
            <a:r>
              <a:rPr lang="en-US" dirty="0" smtClean="0"/>
              <a:t>, electronic waste, or e-waste, has quickly become the fastest growing component of solid waste. Compounding the problem, e-waste is often extremely toxic.  Despite international agreements that prohibit the import and export of hazardous waste, shipments of broken electronic devices continue to pour into the </a:t>
            </a:r>
            <a:r>
              <a:rPr lang="en-US" dirty="0" err="1" smtClean="0"/>
              <a:t>harbours</a:t>
            </a:r>
            <a:r>
              <a:rPr lang="en-US" dirty="0" smtClean="0"/>
              <a:t> of Kenya, India and China.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Toxic Waste in the Third World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9119"/>
            <a:ext cx="3757610" cy="4525963"/>
          </a:xfrm>
        </p:spPr>
        <p:txBody>
          <a:bodyPr/>
          <a:lstStyle/>
          <a:p>
            <a:r>
              <a:rPr lang="en-US" dirty="0" smtClean="0"/>
              <a:t>E-waste has become the </a:t>
            </a:r>
            <a:r>
              <a:rPr lang="en-US" b="1" dirty="0" smtClean="0"/>
              <a:t>fastest growing part</a:t>
            </a:r>
            <a:r>
              <a:rPr lang="en-US" dirty="0" smtClean="0"/>
              <a:t> of solid waste.</a:t>
            </a:r>
          </a:p>
          <a:p>
            <a:endParaRPr lang="en-US" dirty="0" smtClean="0"/>
          </a:p>
          <a:p>
            <a:r>
              <a:rPr lang="en-CA" b="1" dirty="0" smtClean="0"/>
              <a:t>Hazardous waste </a:t>
            </a:r>
            <a:r>
              <a:rPr lang="en-CA" dirty="0" smtClean="0"/>
              <a:t>is often shipped to the </a:t>
            </a:r>
            <a:r>
              <a:rPr lang="en-CA" b="1" dirty="0" smtClean="0"/>
              <a:t>third world</a:t>
            </a:r>
            <a:r>
              <a:rPr lang="en-CA" dirty="0" smtClean="0"/>
              <a:t>.</a:t>
            </a:r>
            <a:endParaRPr lang="en-US" dirty="0" smtClean="0"/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 l="34147"/>
          <a:stretch>
            <a:fillRect/>
          </a:stretch>
        </p:blipFill>
        <p:spPr bwMode="auto">
          <a:xfrm>
            <a:off x="4520182" y="1714488"/>
            <a:ext cx="4195181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greenpeace.org/usa/Global/usa/image/2005/8/close-up-of-a-huge-pile-of-c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70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3556" name="Picture 4" descr="http://thejunkers.ca/wp-content/uploads/2011/09/e-wa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4578" name="Picture 2" descr="http://www.theepochtimes.com/n2/images/stories/large/2008/11/20/ca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5602" name="Picture 2" descr="http://veracitystew.com/wp-content/uploads/2010/02/electronic-waste-in-guangdong-4664.jpg?w=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7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57324"/>
            <a:ext cx="8572560" cy="685792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presentation</a:t>
            </a:r>
            <a:r>
              <a:rPr lang="en-US" dirty="0" smtClean="0"/>
              <a:t> is a </a:t>
            </a:r>
            <a:r>
              <a:rPr lang="en-US" b="1" dirty="0" smtClean="0"/>
              <a:t>performance </a:t>
            </a:r>
            <a:r>
              <a:rPr lang="en-US" dirty="0" smtClean="0"/>
              <a:t>with</a:t>
            </a:r>
            <a:r>
              <a:rPr lang="en-US" b="1" dirty="0" smtClean="0"/>
              <a:t> purpose</a:t>
            </a:r>
            <a:r>
              <a:rPr lang="en-US" dirty="0" smtClean="0"/>
              <a:t>.</a:t>
            </a:r>
            <a:endParaRPr lang="en-CA" dirty="0"/>
          </a:p>
        </p:txBody>
      </p:sp>
      <p:pic>
        <p:nvPicPr>
          <p:cNvPr id="1028" name="Picture 4" descr="http://upload.wikimedia.org/wikipedia/commons/0/04/Bonnie_Bassler_TED_talk_in_2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285992"/>
            <a:ext cx="5286412" cy="3730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Rules to Live By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10715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Presentations need structure.</a:t>
            </a:r>
            <a:endParaRPr lang="en-CA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248" y="2857496"/>
            <a:ext cx="3199496" cy="239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1814" t="6576" r="16572" b="10884"/>
          <a:stretch>
            <a:fillRect/>
          </a:stretch>
        </p:blipFill>
        <p:spPr bwMode="auto">
          <a:xfrm>
            <a:off x="5286380" y="2834157"/>
            <a:ext cx="3214710" cy="243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otched Right Arrow 8"/>
          <p:cNvSpPr/>
          <p:nvPr/>
        </p:nvSpPr>
        <p:spPr>
          <a:xfrm>
            <a:off x="3786182" y="3500438"/>
            <a:ext cx="1428760" cy="1143008"/>
          </a:xfrm>
          <a:prstGeom prst="notched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Rules to Live By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107157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2.  Humans cannot process simultaneous input through multiple senses.</a:t>
            </a:r>
            <a:endParaRPr lang="en-CA" dirty="0"/>
          </a:p>
        </p:txBody>
      </p:sp>
      <p:pic>
        <p:nvPicPr>
          <p:cNvPr id="26626" name="Picture 2" descr="http://www.ergoindemand.com/images3/eye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214686"/>
            <a:ext cx="3600135" cy="2345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0" name="Picture 6" descr="http://earinfectionsymptomsinadults.com/wp-content/uploads/Ear-Infection-Symptoms-In-Adults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214686"/>
            <a:ext cx="3500462" cy="2338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Rules to Live By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3.  Text is boring.  Pictures are interesting.</a:t>
            </a:r>
            <a:endParaRPr lang="en-CA" dirty="0"/>
          </a:p>
        </p:txBody>
      </p:sp>
      <p:pic>
        <p:nvPicPr>
          <p:cNvPr id="28674" name="Picture 2" descr="http://mathinsight.ctl.sri.com/tools/images/datatable_small.jpg"/>
          <p:cNvPicPr>
            <a:picLocks noChangeAspect="1" noChangeArrowheads="1"/>
          </p:cNvPicPr>
          <p:nvPr/>
        </p:nvPicPr>
        <p:blipFill>
          <a:blip r:embed="rId2" cstate="print"/>
          <a:srcRect l="13125" t="18750" r="11874" b="13749"/>
          <a:stretch>
            <a:fillRect/>
          </a:stretch>
        </p:blipFill>
        <p:spPr bwMode="auto">
          <a:xfrm>
            <a:off x="1714480" y="2457443"/>
            <a:ext cx="1714512" cy="1543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4" descr="http://images.dailymobile.se/wp-content/uploads/2010/11/dm-sta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386005"/>
            <a:ext cx="1714512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3929058" y="2743195"/>
            <a:ext cx="1285884" cy="928694"/>
          </a:xfrm>
          <a:prstGeom prst="rightArrow">
            <a:avLst>
              <a:gd name="adj1" fmla="val 42727"/>
              <a:gd name="adj2" fmla="val 56061"/>
            </a:avLst>
          </a:prstGeom>
          <a:solidFill>
            <a:srgbClr val="4F81BD">
              <a:alpha val="50196"/>
            </a:srgb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8678" name="Picture 6" descr="http://upload.wikimedia.org/wikipedia/commons/thumb/5/53/Lorem_Ipsum_Gill_Sans.png/400px-Lorem_Ipsum_Gill_Sans.png"/>
          <p:cNvPicPr>
            <a:picLocks noChangeAspect="1" noChangeArrowheads="1"/>
          </p:cNvPicPr>
          <p:nvPr/>
        </p:nvPicPr>
        <p:blipFill>
          <a:blip r:embed="rId4" cstate="print"/>
          <a:srcRect t="11250" b="11874"/>
          <a:stretch>
            <a:fillRect/>
          </a:stretch>
        </p:blipFill>
        <p:spPr bwMode="auto">
          <a:xfrm>
            <a:off x="1714480" y="4429132"/>
            <a:ext cx="1765610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3929058" y="4714884"/>
            <a:ext cx="1285884" cy="928694"/>
          </a:xfrm>
          <a:prstGeom prst="rightArrow">
            <a:avLst>
              <a:gd name="adj1" fmla="val 42727"/>
              <a:gd name="adj2" fmla="val 56061"/>
            </a:avLst>
          </a:prstGeom>
          <a:solidFill>
            <a:srgbClr val="4F81BD">
              <a:alpha val="50196"/>
            </a:srgb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8680" name="Picture 8" descr="http://t2.gstatic.com/images?q=tbn:ANd9GcSjJa31_xYUe2wlY98BHWSUoL3YHweilHJTmyj9vSLN98azPL-P-bDh5RXL"/>
          <p:cNvPicPr>
            <a:picLocks noChangeAspect="1" noChangeArrowheads="1"/>
          </p:cNvPicPr>
          <p:nvPr/>
        </p:nvPicPr>
        <p:blipFill>
          <a:blip r:embed="rId5" cstate="print"/>
          <a:srcRect l="6809" r="8073"/>
          <a:stretch>
            <a:fillRect/>
          </a:stretch>
        </p:blipFill>
        <p:spPr bwMode="auto">
          <a:xfrm>
            <a:off x="5643570" y="4429132"/>
            <a:ext cx="1785950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Rules to Live By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4.  Do not read your notes to your audience.</a:t>
            </a:r>
            <a:endParaRPr lang="en-CA" dirty="0"/>
          </a:p>
        </p:txBody>
      </p:sp>
      <p:pic>
        <p:nvPicPr>
          <p:cNvPr id="27650" name="Picture 2" descr="http://t2.gstatic.com/images?q=tbn:ANd9GcQOyUN3Bfj779okLRDZswzExW-BWzszWmnPBQ3U_Q8Q50E4fhlDrxyWQ2-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0199" y="3068136"/>
            <a:ext cx="5643602" cy="3789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6" name="Picture 16" descr="http://www.graphicsgrotto.com/animatedgifs/comments/hello/images/agchello8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285992"/>
            <a:ext cx="2714644" cy="271464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Rules to Live By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5.  Do not over stimulate.</a:t>
            </a:r>
            <a:endParaRPr lang="en-CA" dirty="0"/>
          </a:p>
        </p:txBody>
      </p:sp>
      <p:pic>
        <p:nvPicPr>
          <p:cNvPr id="30724" name="Picture 4" descr="http://www.gifandgif.eu/animated_gif/Humor/Animated%20Gif%20Humor%20(14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571612"/>
            <a:ext cx="2265199" cy="2571768"/>
          </a:xfrm>
          <a:prstGeom prst="rect">
            <a:avLst/>
          </a:prstGeom>
          <a:noFill/>
        </p:spPr>
      </p:pic>
      <p:pic>
        <p:nvPicPr>
          <p:cNvPr id="30726" name="Picture 6" descr="http://www.clipart-fr.com/en/data/gif/Birthday/animated_gif_clipart_birthday_124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4214818"/>
            <a:ext cx="3048000" cy="3048001"/>
          </a:xfrm>
          <a:prstGeom prst="rect">
            <a:avLst/>
          </a:prstGeom>
          <a:noFill/>
        </p:spPr>
      </p:pic>
      <p:pic>
        <p:nvPicPr>
          <p:cNvPr id="30728" name="Picture 8" descr="Birthday clipart graphics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1857364"/>
            <a:ext cx="2250296" cy="2571768"/>
          </a:xfrm>
          <a:prstGeom prst="rect">
            <a:avLst/>
          </a:prstGeom>
          <a:noFill/>
        </p:spPr>
      </p:pic>
      <p:pic>
        <p:nvPicPr>
          <p:cNvPr id="30730" name="Picture 10" descr="Birthday cake clipart graphics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44" y="4857760"/>
            <a:ext cx="1219200" cy="1143001"/>
          </a:xfrm>
          <a:prstGeom prst="rect">
            <a:avLst/>
          </a:prstGeom>
          <a:noFill/>
        </p:spPr>
      </p:pic>
      <p:pic>
        <p:nvPicPr>
          <p:cNvPr id="30734" name="Picture 14" descr="http://animatedgif.net/people/andoganim_e0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428660" y="4643446"/>
            <a:ext cx="2895002" cy="2214554"/>
          </a:xfrm>
          <a:prstGeom prst="rect">
            <a:avLst/>
          </a:prstGeom>
          <a:noFill/>
        </p:spPr>
      </p:pic>
      <p:pic>
        <p:nvPicPr>
          <p:cNvPr id="30738" name="Picture 18" descr="animated gif: funny looking bee"/>
          <p:cNvPicPr>
            <a:picLocks noChangeAspect="1" noChangeArrowheads="1" noCrop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1142984"/>
            <a:ext cx="1714512" cy="1714512"/>
          </a:xfrm>
          <a:prstGeom prst="rect">
            <a:avLst/>
          </a:prstGeom>
          <a:noFill/>
        </p:spPr>
      </p:pic>
      <p:pic>
        <p:nvPicPr>
          <p:cNvPr id="30740" name="Picture 20" descr="http://www.graphicsgrotto.com/animatedgifs/comments/love/images/agclove56.gif"/>
          <p:cNvPicPr>
            <a:picLocks noChangeAspect="1" noChangeArrowheads="1" noCrop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3214686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Rules to Live By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28733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6"/>
            </a:pPr>
            <a:r>
              <a:rPr lang="en-US" dirty="0" smtClean="0"/>
              <a:t>If you’re </a:t>
            </a:r>
            <a:r>
              <a:rPr lang="en-US" dirty="0" smtClean="0"/>
              <a:t>bored </a:t>
            </a:r>
            <a:r>
              <a:rPr lang="en-US" dirty="0" smtClean="0"/>
              <a:t>saying it …</a:t>
            </a:r>
          </a:p>
          <a:p>
            <a:pPr marL="530225" indent="369888">
              <a:buNone/>
            </a:pPr>
            <a:r>
              <a:rPr lang="en-US" dirty="0" smtClean="0"/>
              <a:t>we’re bored </a:t>
            </a:r>
            <a:r>
              <a:rPr lang="en-US" dirty="0" smtClean="0"/>
              <a:t>hearing it!</a:t>
            </a:r>
            <a:endParaRPr lang="en-CA" dirty="0"/>
          </a:p>
        </p:txBody>
      </p:sp>
      <p:pic>
        <p:nvPicPr>
          <p:cNvPr id="8194" name="Picture 2" descr="http://www.expertclick.com/Images/NRWUpload/9930_excitment-law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303" y="1500174"/>
            <a:ext cx="3580415" cy="4601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0933"/>
            <a:ext cx="8229600" cy="323613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sz="9600" b="1" dirty="0" smtClean="0"/>
              <a:t>You Decide.</a:t>
            </a:r>
          </a:p>
          <a:p>
            <a:pPr marL="0" indent="0" algn="ctr">
              <a:buNone/>
            </a:pPr>
            <a:r>
              <a:rPr lang="en-CA" sz="9600" dirty="0" smtClean="0"/>
              <a:t>Good or Bad?</a:t>
            </a:r>
            <a:endParaRPr lang="en-CA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49CCE480E16A4C875B3036113427E5" ma:contentTypeVersion="0" ma:contentTypeDescription="Create a new document." ma:contentTypeScope="" ma:versionID="b76225c4c9b8a3ea0a9586bc418eae2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1BADB1C-4EEE-4805-8DEC-665E5D499A06}"/>
</file>

<file path=customXml/itemProps2.xml><?xml version="1.0" encoding="utf-8"?>
<ds:datastoreItem xmlns:ds="http://schemas.openxmlformats.org/officeDocument/2006/customXml" ds:itemID="{7E97FA61-EB75-47FC-9E3E-AFE8CFF2DFCF}"/>
</file>

<file path=customXml/itemProps3.xml><?xml version="1.0" encoding="utf-8"?>
<ds:datastoreItem xmlns:ds="http://schemas.openxmlformats.org/officeDocument/2006/customXml" ds:itemID="{B3B63A66-8039-442F-8C6D-C023AC69F4DE}"/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229</Words>
  <Application>Microsoft Office PowerPoint</Application>
  <PresentationFormat>On-screen Show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Death by PowerPoint</vt:lpstr>
      <vt:lpstr>Slide 2</vt:lpstr>
      <vt:lpstr>Presentation Rules to Live By</vt:lpstr>
      <vt:lpstr>Presentation Rules to Live By</vt:lpstr>
      <vt:lpstr>Presentation Rules to Live By</vt:lpstr>
      <vt:lpstr>Presentation Rules to Live By</vt:lpstr>
      <vt:lpstr>Presentation Rules to Live By</vt:lpstr>
      <vt:lpstr>Presentation Rules to Live By</vt:lpstr>
      <vt:lpstr>Slide 9</vt:lpstr>
      <vt:lpstr>Slide 10</vt:lpstr>
      <vt:lpstr>Toxic Waste in the Third World</vt:lpstr>
      <vt:lpstr>Slide 12</vt:lpstr>
      <vt:lpstr>Slide 13</vt:lpstr>
      <vt:lpstr>Slide 14</vt:lpstr>
      <vt:lpstr>Slide 15</vt:lpstr>
    </vt:vector>
  </TitlesOfParts>
  <Company>Peel District School Board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Peel District School Board</dc:creator>
  <cp:lastModifiedBy>Peel District School Board</cp:lastModifiedBy>
  <cp:revision>52</cp:revision>
  <dcterms:created xsi:type="dcterms:W3CDTF">2011-10-14T15:46:45Z</dcterms:created>
  <dcterms:modified xsi:type="dcterms:W3CDTF">2012-11-21T18:29:29Z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0x0101006E49CCE480E16A4C875B3036113427E5</vt:lpwstr>
  </property>
</Properties>
</file>